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189" r:id="rId3"/>
    <p:sldId id="1168" r:id="rId4"/>
    <p:sldId id="1169" r:id="rId5"/>
    <p:sldId id="1171" r:id="rId6"/>
    <p:sldId id="1172" r:id="rId7"/>
    <p:sldId id="1190" r:id="rId8"/>
    <p:sldId id="1191" r:id="rId9"/>
    <p:sldId id="1283" r:id="rId10"/>
    <p:sldId id="1285" r:id="rId11"/>
    <p:sldId id="1286" r:id="rId12"/>
    <p:sldId id="1175" r:id="rId13"/>
    <p:sldId id="1280" r:id="rId14"/>
    <p:sldId id="1281" r:id="rId15"/>
    <p:sldId id="1287" r:id="rId16"/>
    <p:sldId id="1289" r:id="rId17"/>
    <p:sldId id="1290" r:id="rId18"/>
    <p:sldId id="1291" r:id="rId19"/>
    <p:sldId id="1293" r:id="rId20"/>
    <p:sldId id="1294" r:id="rId21"/>
    <p:sldId id="1177" r:id="rId22"/>
    <p:sldId id="1296" r:id="rId23"/>
    <p:sldId id="1179" r:id="rId24"/>
    <p:sldId id="1180" r:id="rId25"/>
    <p:sldId id="1297" r:id="rId26"/>
    <p:sldId id="1298" r:id="rId27"/>
    <p:sldId id="1301" r:id="rId28"/>
    <p:sldId id="1299" r:id="rId29"/>
    <p:sldId id="1300" r:id="rId30"/>
    <p:sldId id="1302" r:id="rId31"/>
    <p:sldId id="1303" r:id="rId32"/>
    <p:sldId id="1304" r:id="rId33"/>
    <p:sldId id="1182" r:id="rId34"/>
    <p:sldId id="1183" r:id="rId35"/>
    <p:sldId id="1184" r:id="rId36"/>
    <p:sldId id="1305" r:id="rId37"/>
    <p:sldId id="1306" r:id="rId38"/>
    <p:sldId id="1307" r:id="rId39"/>
    <p:sldId id="1185" r:id="rId40"/>
    <p:sldId id="1187" r:id="rId41"/>
    <p:sldId id="1277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高中语文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中华传统文化经典研习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*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望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海潮（东南形胜）　</a:t>
            </a:r>
            <a:endParaRPr lang="en-US" altLang="zh-CN" sz="4800" b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*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扬州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慢（淮左名都）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重湖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西湖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分里湖、外湖。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农历九月。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桂子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桂花。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羌管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羌笛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羌族之簧管乐器。这里泛指乐器。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晴、夜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在晴空下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在夜空中。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嬉嬉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戏乐的样子。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名词做定语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采莲的。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牙旗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将军之旗。这里借指孙何。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图将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描绘。将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助词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用于动词之后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无实义。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凤池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凤凰池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原指禁苑中的池沼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代指最高行政机关中书省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645024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下片写出了西湖美景与百姓和平安静的生活景象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73731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0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此处形、色、香具备，不着形色而启人联想，展现了西湖最美的景致。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嬉嬉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二字把百姓欢乐祥和、安居乐业的神态，栩栩如生地展现在我们面前。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此处描写官员游乐的场景。眼观美景，耳听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箫鼓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，政治清明，万物和谐，无一字写乐却处处欢乐。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表面指杭州美景，实指孙何的政绩成就，暗含对其政绩的赞许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57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70501"/>
                <a:ext cx="11485848" cy="4464427"/>
              </a:xfrm>
            </p:spPr>
            <p:txBody>
              <a:bodyPr/>
              <a:lstStyle/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《扬州慢》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姜夔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淳熙丙申至日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，予过维扬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。夜雪初霁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荠麦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弥望。入其城则四顾萧条，寒水自碧。暮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色渐起，戍角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悲吟。予怀怆然，感慨今昔，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因自度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此曲。千岩老人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以为有黍离之悲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70501"/>
                <a:ext cx="11485848" cy="4464427"/>
              </a:xfrm>
              <a:blipFill>
                <a:blip r:embed="rId2"/>
                <a:stretch>
                  <a:fillRect l="-796" t="-136" r="-849" b="-16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5057" y="764704"/>
            <a:ext cx="1259840" cy="4832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9867"/>
            <a:ext cx="11485848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宋孝宗淳熙三年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1176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我经过扬州。夜晚雪方止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天刚晴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放眼望去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全是野生麦子。进入扬州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一片萧条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河水碧绿凄冷。天色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凄凉的号角声响起。我内心悲凉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感慨于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扬州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于是自行谱写了这支曲子。千岩老人认为它有故国残破的悲思。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这里指冬至。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维扬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扬州的别称。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初霁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雪方止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天刚晴。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荠麦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野生麦子。一说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荠菜与麦子。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戍角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驻防部队的号角。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谱写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作曲。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千岩老人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南宋诗人萧德藻的自号。姜夔娶其侄女为妻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并跟他学诗。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黍离之悲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故国残破的悲思。《黍离》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《诗经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王风》中的一首诗。《毛诗序》称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周大夫见故都的宗庙宫室倾覆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遗址上长满了茂盛的黍子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于是写了《黍离》一诗表达自己的忧伤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414908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小序交代写作的时间和地点，介绍写作的背景和缘由，概括了写作的主旨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241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830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1556792"/>
            <a:ext cx="11485847" cy="1872208"/>
            <a:chOff x="360854" y="908720"/>
            <a:chExt cx="11485847" cy="187220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1872208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8918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词人感慨今昔变化，因此自谱此曲。序作为词的一部分，交代写作背景，并为全词奠定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黍离之悲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的感情基调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006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42929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淮左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名都，竹西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佳处，解鞍少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驻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初程。过春风十里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，尽荠麦青青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 smtClean="0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胡马窥江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去后，废池乔木，犹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厌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言兵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 smtClean="0">
                                <a:solidFill>
                                  <a:schemeClr val="tx1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黄昏，清角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吹寒，都在空城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 smtClean="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4292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淮左是著名的都会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游览胜地竹西亭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初到扬州时我解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下马鞍短暂停留。原本十分繁华的扬州长街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长满了青绿的野生麦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子。自从金兵进犯长江北岸离开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废毁的池台和残存的古树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仍然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厌恶谈论战争。到了黄昏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清越的号角在寒风中吹响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回荡在这座空城。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70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淮左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今淮河以东地区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当时设置淮南东路。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竹西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竹西亭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在扬州北门外。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表示时间短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短暂。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春风十里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原本十分繁华的扬州长街。杜牧诗《赠别》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春风十里扬州路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胡马窥江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金兵进犯长江北岸。宋高宗在位时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金兵两次南下攻宋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扬州均遭劫难。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号角。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644840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上片写扬州兵灾后的萧条景象，表达亡国丧土之悲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73713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087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3816424"/>
            <a:chOff x="360854" y="908720"/>
            <a:chExt cx="11485847" cy="38164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381642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春风十里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化用诗句，用以对比。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荠麦青青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衬托此时此地的萧条。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运用拟人的修辞手法，深刻反映对侵略战争的极端痛恨。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渐黄昏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渲染沉郁气氛，使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黍离之悲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更浓；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清角吹寒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增添悲凉色彩，与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犹厌言兵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字突出景况之荒凉；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写出满目凄凉的景象，表明对国事前途的迷惘，蕴蓄哀婉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274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0881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杜郎俊赏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而今，重到须惊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纵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豆蔻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词工，青楼梦好，难赋深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情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二十四桥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仍在，波心荡，冷月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念桥边红药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，年年知为谁生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？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0881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杜牧曾快意游赏扬州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料想现在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他再来会感到震惊。纵使杜牧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能极为工巧地描绘扬州的妙龄少女和青楼之梦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也难以表达对扬州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遭劫的悲痛之情。二十四桥依然存在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桥下江水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水波荡漾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月色凄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四周寂静无声。想那桥边的芍药花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年年是为谁生长呢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9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俊赏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快意游赏。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料想。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纵豆蔻词工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青楼梦好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难赋深情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纵使杜牧能极为工巧地描绘扬州的妙龄少女和青楼之梦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也难以表达对扬州遭劫的悲痛之情。杜牧诗《赠别》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娉娉袅袅十三余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豆蔻梢头二月初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《遣怀》有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十年一觉扬州梦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赢得青楼薄幸名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二十四桥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吴家砖桥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因古有二十四位美人吹箫于此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故名。一说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扬州在唐时极为富盛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著名的桥有二十四座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故名。杜牧诗《寄扬州韩绰判官》有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二十四桥明月夜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玉人何处教吹箫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红药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芍药花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4653136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下片化用杜牧故事，处处设想，抒写黍离之悲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74542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33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5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65261"/>
            <a:ext cx="2015490" cy="38862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8583" y="1995227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《望海潮》（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东南形胜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宋真宗咸平末年，柳永从家乡前往都城汴京（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今河南开封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）应考，途经钱塘（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今浙江杭州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柳永与孙何是布衣之交，此时孙何正好任两浙转运使，柳永想拜访他。但当时官府之家门禁极严，柳永身为一介平民，是很难到孙何家去拜访的。于是柳永就写下了这首词，并使其被广泛传唱，以使孙何知道，后孙何亲自前往与他见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20"/>
            <a:ext cx="11485847" cy="4176464"/>
            <a:chOff x="360854" y="908720"/>
            <a:chExt cx="11485847" cy="417646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20"/>
              <a:ext cx="11485847" cy="4176464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以设想抒发怀古伤今的感慨，呼应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竹西佳处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春风十里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，印证盛衰之变，痛惜名都沉沦。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难赋深情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翻进一层，加深感慨；同时以杜牧自况，深化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黍离之悲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融情入景，层层深入，和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相呼应。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字静中有动，形象地衬写了盛衰巨变。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pc="-100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❽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叹名花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知为谁生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，进一步抒发花开花落人不知的感慨，以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黍离之悲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收束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151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古代诗歌阅读之鉴赏诗歌的炼字</a:t>
            </a:r>
            <a:r>
              <a:rPr lang="zh-CN" altLang="zh-CN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艺术</a:t>
            </a:r>
            <a:endParaRPr lang="en-US" altLang="zh-CN" b="1" smtClean="0">
              <a:solidFill>
                <a:srgbClr val="E2635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009650"/>
              </p:ext>
            </p:extLst>
          </p:nvPr>
        </p:nvGraphicFramePr>
        <p:xfrm>
          <a:off x="343711" y="2636912"/>
          <a:ext cx="11502992" cy="1944216"/>
        </p:xfrm>
        <a:graphic>
          <a:graphicData uri="http://schemas.openxmlformats.org/drawingml/2006/table">
            <a:tbl>
              <a:tblPr firstRow="1" firstCol="1" bandRow="1"/>
              <a:tblGrid>
                <a:gridCol w="1575031">
                  <a:extLst>
                    <a:ext uri="{9D8B030D-6E8A-4147-A177-3AD203B41FA5}">
                      <a16:colId xmlns:a16="http://schemas.microsoft.com/office/drawing/2014/main" val="4254758315"/>
                    </a:ext>
                  </a:extLst>
                </a:gridCol>
                <a:gridCol w="9927961">
                  <a:extLst>
                    <a:ext uri="{9D8B030D-6E8A-4147-A177-3AD203B41FA5}">
                      <a16:colId xmlns:a16="http://schemas.microsoft.com/office/drawing/2014/main" val="308129356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语言建构与运用审美鉴赏与创造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796740"/>
                  </a:ext>
                </a:extLst>
              </a:tr>
              <a:tr h="12961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古人写诗（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），特别讲求对字词的锤炼，即根据内容和意境的需要，精心挑选最贴切、最富有表现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89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5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908845"/>
              </p:ext>
            </p:extLst>
          </p:nvPr>
        </p:nvGraphicFramePr>
        <p:xfrm>
          <a:off x="334567" y="1052736"/>
          <a:ext cx="11521280" cy="5142502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3146029913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3269716598"/>
                    </a:ext>
                  </a:extLst>
                </a:gridCol>
              </a:tblGrid>
              <a:tr h="20572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力的字词来表情达意，从而使之获得简练精美、形象生动、含蓄深刻的表达效果。高考对古诗词语言评析的要求包括品味作品中富于表现力的语言；会赏析其语言，如从遣词、用句、修辞手法等方面揣摩、推敲、理解作者炼字达意的技巧；从对不同作家作品的语言风格的比较中，从用韵、节奏、音调等方面去品味其语言的音乐美、节奏美、韵律美等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14611"/>
                  </a:ext>
                </a:extLst>
              </a:tr>
              <a:tr h="24687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诗（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）中多次出现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，各有什么作用？请结合诗句简要分析。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诗（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）中的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，有的版本作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。你认为哪个更好，为什么？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诗（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）中的诗眼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关键字是哪一个，为什么？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赏析诗（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字的妙处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字的表达效果。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159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358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8456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方 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从词性入手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古人炼字，主要针对动词、形容词和虚词（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副词、连词等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），数量词、叠词等也有涉及。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）动词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动词具有凝练、形象、生动传神的特点，在写景状物、刻画人物、表情达意方面有着独特的功能。动词主要充当谓语，因而根据所陈述主语的不同可以分为以下几类：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当主语是人时，它可以突出人物的性格特征，让人物形象更加鲜明，意境更加耐人寻味。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当主语是物时，它往往使用了比拟的修辞手法，赋予描写对象以人情、人性美或是活化物象，化静为动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825912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58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8708"/>
            <a:ext cx="11485848" cy="230832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一些多义和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的动词是考查的重点。如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吴楚东南坼，乾坤日夜浮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杜甫《登岳阳楼》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两个动词就用得恰当而极有气势，生动地描写出诗人在洞庭湖上的感觉：眼前是一片无边无际的湖水，好像东南的吴楚之地都裂开了，甚至整个乾坤都浮在水上。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1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）形容词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是表现人或物的特点、性质、状态等的词语，起修饰作用。精妙的形容词可以突出描写对象形、声、色等方面的特点，增强画面的感染力；有些形容词不仅写出了描写对象的特点，还传递出人物的情感；另外，形容词还可以做名词或动词，增强语言的表现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炼字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的对象时，要注意其语义双关及活用状况。如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荒城临古渡，落日满秋山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王维《归嵩山作》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用得精当，写出了秋山落日余晖之广阔而浓稠的感觉。再如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人烟寒橘柚，秋色老梧桐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李白《秋登宣城谢朓北楼》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是形容词的使动用法，意思是：秋天橘柚变红，给橘林中的人家增添了寒意；秋天的风霜使梧桐变老。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12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）数量词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有些诗句中的数量词经过作者精心斟酌、提炼，往往具有丰富隽永的诗味。锤炼数量词可以让描写更加细腻、准确，还具有夸张的效果，可以增强语言的气势与感染力。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前村深雪里，昨夜一枝开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齐己《早梅》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，但题为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更加准确，更能体现节令之早，突出诗人对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凌寒独自开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的早梅的喜爱之情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826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）叠词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锤炼叠词可以增强语言的韵律感和音韵美，还可以突出描写对象的特征，表达更为充沛的情感。有些叠音词具有摹声的效果，使诗歌生动形象。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漠漠水田飞白鹭，阴阴夏木啭黄鹂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王维《积雨辋川庄作》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漠漠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分别写出了水田广漠空蒙、夏木浓荫茂密的特点，前者开阔，后者幽深，形容贴切。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241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）副词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副词主要表现描写对象的程度范围，对于诗句准确地传情达意起到重要的关联、辅助作用，品读诗句时不可轻易放过。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例如白居易《钱塘湖春行》中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乱花渐欲迷人眼，浅草才能没马蹄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渐欲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用得稳妥。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渐欲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表现出繁花纷纷扑面，致使诗人越来越眼花缭乱的感觉；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表现出诗人对春草初生的欣喜和爱怜之情。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147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从描写对象入手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特定的描写对象，也就是作者在诗歌中描写的特定意象。分析诗歌炼字时，不要舍近求远，有时答案就在与写作对象有关的诗句当中。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从表现手法入手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诗歌表现手法常见的有对比、起兴、映衬、抑扬、双关、托物言志、借景抒情、情景交融等。分析炼字时，应先点明作者使用了什么表现手法，然后分析使用这种手法的表达效果。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8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《扬州慢》（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淮左名都</a:t>
            </a: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这首词写于宋孝宗淳熙三年（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1176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此时词人才二十一岁。这时距完颜亮南侵已有十五年，距符离之战亦过去十三年，但扬州城却依然是四顾萧条，一片残破景象。作为一个身世孤寒、流落江湖的旅人，一个关心国家前途的词人，姜夔在征途小驻时，因目睹这座想象之中昔年极盛的名城，如今却呈现出一派残破凄凉的姿态而心生悲痛。于是他写下此词，在沉重的叹息声中抒发了对战后扬州的伤悼之情，以及由此而生的无限哀时伤乱之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从表达效果入手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效果主要是作者通过对某一特定意象的描写而达到的效果，从语言方面来说，可以概括为生动传神、含蓄凝练、形象鲜明、质朴自然、色彩丰富、辞藻优美、节奏感强、韵律和谐等；就风格方面来说，可以概括为苍凉悲壮、雄浑豪迈、清新、平淡、沉郁、缠绵、俊逸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从结构作用入手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诗歌的结构作用主要表现为词语在起、承、转、合方面的作用。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就是总领全文，一般有渲染气氛、埋下伏笔、提示下文、设置悬念等方面的作用；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就是承接过渡，一般有承上启下的作用；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就是转折，一般是由一个内容到另一个内容，通常是诗歌的关键处；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就是总结，通常有总结全诗、点明主题、画龙点睛的作用。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6114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从文化知识入手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作者在写作过程中往往会将大量的文化知识巧妙地融入诗歌里。如果我们平时重视文化知识的积累，在考试时结合诗歌进行理解，就能应对自如。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从文学常识入手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主要是指诗歌体裁方面的知识，具体表现为诗歌的平仄、对仗、押韵、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节奏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从联想、想象入手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根据诗词的内容进行联想和想象，可以有效还原诗歌的场景，把握作者的用字之妙。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3911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从词语意义入手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词语的意思可以分为基本义、比喻义和引申义。在分析炼字妙用的时候，首先必须理解词语的基本义，然后在这个基础上结合语言环境进行分析。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从情感入手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诗歌的情感表达或直接或含蓄，但不论哪一种，诗歌中信息量最大、含金量最高的部分往往是带有情感的诗眼。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398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步 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第一步：解释该字（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）在句中的含义。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第二步：指出该字所运用的艺术手法（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比喻、拟人、对比、衬托等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第三步：结合诗歌的背景，分析这个字所传达出的情感、主题等。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7308" y="3068960"/>
            <a:ext cx="11439394" cy="576248"/>
            <a:chOff x="407308" y="4869160"/>
            <a:chExt cx="11439394" cy="576248"/>
          </a:xfrm>
        </p:grpSpPr>
        <p:sp>
          <p:nvSpPr>
            <p:cNvPr id="4" name="内容占位符 1"/>
            <p:cNvSpPr txBox="1">
              <a:spLocks/>
            </p:cNvSpPr>
            <p:nvPr/>
          </p:nvSpPr>
          <p:spPr bwMode="auto">
            <a:xfrm>
              <a:off x="3117294" y="4869160"/>
              <a:ext cx="8729408" cy="576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4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本课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古代诗歌阅读拓展提优</a:t>
              </a:r>
              <a:r>
                <a:rPr lang="en-US" altLang="zh-CN" b="1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题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（</a:t>
              </a:r>
              <a:r>
                <a: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P10</a:t>
              </a:r>
              <a:r>
                <a:rPr lang="zh-CN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）</a:t>
              </a:r>
              <a:r>
                <a:rPr lang="zh-CN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1XBS5.EPS" descr="id:2147488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7308" y="5011907"/>
              <a:ext cx="2015490" cy="370840"/>
            </a:xfrm>
            <a:prstGeom prst="rect">
              <a:avLst/>
            </a:prstGeom>
          </p:spPr>
        </p:pic>
        <p:pic>
          <p:nvPicPr>
            <p:cNvPr id="6" name="手指.EPS" descr="id:214748866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69222" y="5074862"/>
              <a:ext cx="601648" cy="26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67966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 永 名 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）衣带渐宽终不悔，为伊消得人憔悴。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《蝶恋花》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伫倚危楼风细细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）多情自古伤离别，更那堪冷落清秋节！今宵酒醒何处？杨柳岸、晓风残月。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《雨霖铃》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寒蝉凄切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）是处红衰翠减，苒苒物华休。惟有长江水，无语东流。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《八声甘州》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对潇潇暮雨洒江天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627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2767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）何人月下临风处，起一声羌笛。离愁万绪，闲岸草、切切蛩吟如织。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《倾杯》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鹜落霜洲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）忍把浮名，换了浅斟低唱！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《鹤冲天》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黄金榜上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）一曲《阳关》，断肠声尽，独自凭兰桡。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《少年游》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参差烟树霸陵桥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7110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姜 夔 名 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）夜长争得薄情知？春初早被相思染。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《踏莎行》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燕燕轻盈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）长记曾携手处，千树压、西湖寒碧。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《暗香疏影》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旧时月色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）冷红叶叶下塘秋，长与行云共一舟。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《忆王孙》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鄱阳彭鄱氏小楼作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）渐吹尽、枝头香絮，是处人家，绿深门户。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《长亭怨慢》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渐吹尽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）却笑英雄无好手，一篙春水走曹瞒。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《满江红》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仙姥来时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）春未绿，鬓先丝。人间别久不成悲。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《鹧鸪天》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元夕有所梦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）春浦渐生迎棹绿，小梅应长亚门枝。一年灯火要人归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1160000" algn="r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《浣溪沙》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雁怯重云不肯啼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6372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2635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2635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 衣 卿 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柳永年轻时应试科举，屡屡落第；于暮年及第，又转官落魄，终官不过屯田员外郎。由于仕途坎坷、生活潦倒，柳永由追求功名转而厌倦官场，沉溺于旖旎繁华的都市生活，以毕生精力作词，并在词中以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白衣卿相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诩。柳永是矛盾的，想做一个文人雅士，却永远摆脱不掉对俗世生活和情爱的眷恋和依赖；而醉里眠花柳的时候，却又在时时挂念自己的功名。然而，仕途上的不幸，反倒使柳永的艺术天赋在词的创作领域得到充分发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005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以文会友，无分贵贱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姜夔旅居杭州时，曾去孤山寻找林逋，踏雪赏梅，人与梅，物与我相契相融，梅品即人品。好友张鉴是豪门，同情他贫困不得志，愿意为他出资活动弄个一官半职，他认真地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了；张鉴见他不肯为官，就慷慨地把锡山一块好山水赠给他，让他富有起来，姜夔又拒绝了。在姜夔的心目中，不劳而获是可耻的，是出卖人格，他情愿在贫困中生活，以文会友，无分贵贱。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5259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繁华与衰败的变迁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柳永笔下的杭州，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东南形胜，三吴都会，钱塘自古繁华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，那是一幅市井繁荣、人烟阜盛的画卷。西湖的湖光山色、钱塘江的怒潮，还有都市的珠光宝气、罗绮飘香，尽显城市的辉煌。然而，姜夔眼中的扬州却是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过春风十里，尽荠麦青青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的荒芜景象。曾经的名都，在战火的洗礼下，繁华不再。这种变迁令人唏嘘。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埃及的亚历山大港，曾是地中海的繁华之都，因战乱和自然因素而衰败。与杭州昔日的持续繁华相比，扬州和亚历山大港的兴衰更凸显出世事无常。城市的命运如潮汐，有涨有落，繁华易逝，衰败却常令人刻骨铭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繁华与衰败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命运无常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兴衰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1977"/>
            <a:ext cx="2015490" cy="38862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06574" y="1340768"/>
            <a:ext cx="1211580" cy="461665"/>
            <a:chOff x="1454436" y="1286866"/>
            <a:chExt cx="1211580" cy="461665"/>
          </a:xfrm>
        </p:grpSpPr>
        <p:pic>
          <p:nvPicPr>
            <p:cNvPr id="5" name="BS25.eps" descr="id:21474897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258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1836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 湖 词 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湖词派是南宋形成的流派，其风格清空骚雅，由姜夔而源起。而姜夔的清空、骚雅分别源于苏轼、辛弃疾。苏、辛都是无意为词的，他们的清空、骚雅都是通过诗歌化的途径实现的。姜夔在引诗济词方面和苏、辛是相同的，但他有意为词，将词的音律、创作风格和审美理想纳入一定的法度之中，将原来并无必然联系的清空、骚雅联成一体，形成一种新的词风。南宋江湖词派的理论和创作就是阐释和普及这种清空骚雅词风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indent="612140"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3" y="836712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852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生于南宋这个时代的姜夔，如水中雨打的浮萍，漂泊无依。他终生未曾入仕，游走江湖，靠朋友救济和卖书籍字画为生。但在他的心中，充盈着热血，涌动着拳拳爱国之情。纵处江湖民间，他仍关心朝堂大事。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姜夔为南宋的山河破碎而悲哀，他同情人民的遭遇，控诉战争的无情与残酷，却无奈入仕无果，只能忧怨南宋朝廷只图苟安江南，竟以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姜夔作品中的情感，已不再是单纯的男女情爱，而是更浓烈、博大的家国、天下情怀。他的眼中，是整个南宋。从此，南宋成为他心系、描摹的对象，再不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家国情怀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时过境迁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感时伤世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632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554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隐藏在南宋著名词人的身份之下，姜夔还是位音乐家。他自己作曲、填词，还能自行演奏，是位集多种才华于一身的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创作型人才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。他还写得一手好字。精于楷书的他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崇晋贬唐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推崇魏晋文人雅士的笔法，反对通俗流行的书法。他将书法研究得通透，效仿孙过庭的《书谱》创作出书法专著《续书谱》。这本书是南宋书论的代表作之一，同时也是一本影响深远的学术名著。姜夔不拘泥于前人思路，结合自己长期行文的经验，浅显、简明地阐释常人看来深奥复杂的书法体系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自创、自曲、自书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为姜夔的词作锦上添花，他的才华让各界名士感叹不已，其中便包括著名的朱熹和辛弃疾。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全面发展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多才多艺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836712"/>
            <a:ext cx="1211580" cy="461665"/>
            <a:chOff x="1454436" y="1286866"/>
            <a:chExt cx="1211580" cy="461665"/>
          </a:xfrm>
        </p:grpSpPr>
        <p:pic>
          <p:nvPicPr>
            <p:cNvPr id="4" name="BS25.eps" descr="id:21474897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54436" y="1317297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477274" y="128686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三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1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6832"/>
                <a:ext cx="11485848" cy="4102790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《望海潮》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柳永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东南形胜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，三吴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都会，钱塘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自古繁华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❶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柳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画桥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，风帘翠幕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差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十万人家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❷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云树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绕堤沙，怒涛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卷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6832"/>
                <a:ext cx="11485848" cy="410279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08" y="872772"/>
            <a:ext cx="2015490" cy="370840"/>
          </a:xfrm>
          <a:prstGeom prst="rect">
            <a:avLst/>
          </a:prstGeom>
        </p:spPr>
      </p:pic>
      <p:pic>
        <p:nvPicPr>
          <p:cNvPr id="4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7308" y="1402218"/>
            <a:ext cx="1259840" cy="48323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5857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东南山川壮美之地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三吴的都会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钱塘自古以来十分繁华。如烟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的柳树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雕饰华丽的桥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遮挡门窗的帘子与青绿色的帷幕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房屋高高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约有十万人家。高耸入云的树木环绕着沙堤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汹涌的波涛卷起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94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846659"/>
              </a:xfrm>
            </p:spPr>
            <p:txBody>
              <a:bodyPr/>
              <a:lstStyle/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霜雪，天堑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❸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市列珠玑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户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盈罗绮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，竞豪奢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❹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846659"/>
              </a:xfrm>
              <a:blipFill>
                <a:blip r:embed="rId2"/>
                <a:stretch>
                  <a:fillRect l="-796" r="-849" b="-13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如霜似雪的白色浪花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钱塘江一望无涯。市场上陈列着珠玉珍宝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家户户满是绫罗绸缎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争相比奢华。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789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山川壮美之地。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今浙江湖州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、吴郡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今江苏苏州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今浙江绍兴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钱塘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今浙江杭州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旧属吴郡。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烟柳画桥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如烟的柳树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雕饰华丽的桥。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风帘翠幕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遮挡门窗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的帘子与青绿色的帷幕。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形容楼阁、房屋高低不齐。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云树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高耸入云的树木。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天然壕沟。这里指钱塘江。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珠玑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珠宝。玑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不圆的珠。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罗绮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绫罗绸缎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234360" y="3645024"/>
            <a:ext cx="10612341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上片描写杭州的自然风光和都市的繁华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73731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473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0854" y="908719"/>
            <a:ext cx="11485847" cy="4095209"/>
            <a:chOff x="360854" y="908719"/>
            <a:chExt cx="11485847" cy="409520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854" y="908719"/>
              <a:ext cx="11485847" cy="4095209"/>
            </a:xfrm>
            <a:prstGeom prst="rect">
              <a:avLst/>
            </a:prstGeom>
          </p:spPr>
        </p:pic>
        <p:pic>
          <p:nvPicPr>
            <p:cNvPr id="8" name="赏析.EPS" descr="id:214748940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653880" y="1019641"/>
              <a:ext cx="899795" cy="474980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54111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开篇三句是全词的总纲，下文是对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繁华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的铺叙。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垂柳含烟，薄雾如纱，彩桥似画，帘幕轻摆，人烟阜盛，怡然安详，繁华的江南景象如在眼前。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字动静结合，描绘出江堤蜿蜒迤逦，树木郁郁苍苍、云遮雾罩的恬静优美。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字表现了潮来时波滚浪翻、排山倒海的气势。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F3E22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MS Gothic" panose="020B0609070205080204" pitchFamily="49" charset="-128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只抓住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珠玑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两个细节，便把市场的繁荣和人民的殷富展现出来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14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48956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叠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清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嘉，有三秋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baseline="3000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桂子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十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里荷花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❺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羌管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弄晴，菱歌泛夜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，嬉嬉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钓叟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❻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千骑拥高牙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，乘醉听箫鼓，吟赏烟霞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❼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好景，归去凤池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MS Gothic" panose="020B0609070205080204" pitchFamily="49" charset="-128"/>
                                <a:cs typeface="MS Gothic" panose="020B0609070205080204" pitchFamily="49" charset="-128"/>
                              </a:rPr>
                              <m:t>❽</m:t>
                            </m:r>
                          </m:sup>
                        </m:sSup>
                      </m:e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48956"/>
              </a:xfrm>
              <a:blipFill>
                <a:blip r:embed="rId2"/>
                <a:stretch>
                  <a:fillRect l="-796" t="-1615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dbt01.jpg" descr="id:21474908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935879"/>
            <a:ext cx="295089" cy="28301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里湖、外湖与重重叠叠的山岭非常清秀美丽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有九月的桂花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十里的荷花。西湖上日夜飘荡着美妙的乐声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钓鱼翁、采莲女都喜笑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颜开。千名骑兵簇拥着长官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乘醉听吹箫击鼓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吟咏欣赏山水景色。他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日描绘大好的景致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回到朝廷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夸耀杭州的美景。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29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4481</Words>
  <Application>Microsoft Office PowerPoint</Application>
  <PresentationFormat>自定义</PresentationFormat>
  <Paragraphs>204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MS Gothic</vt:lpstr>
      <vt:lpstr>方正清刻本悦宋简体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408</cp:revision>
  <dcterms:created xsi:type="dcterms:W3CDTF">2020-11-06T05:24:00Z</dcterms:created>
  <dcterms:modified xsi:type="dcterms:W3CDTF">2025-09-21T02:38:28Z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